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0"/>
  </p:notesMasterIdLst>
  <p:handoutMasterIdLst>
    <p:handoutMasterId r:id="rId31"/>
  </p:handoutMasterIdLst>
  <p:sldIdLst>
    <p:sldId id="312" r:id="rId2"/>
    <p:sldId id="338" r:id="rId3"/>
    <p:sldId id="339" r:id="rId4"/>
    <p:sldId id="340" r:id="rId5"/>
    <p:sldId id="342" r:id="rId6"/>
    <p:sldId id="336" r:id="rId7"/>
    <p:sldId id="343" r:id="rId8"/>
    <p:sldId id="337" r:id="rId9"/>
    <p:sldId id="329" r:id="rId10"/>
    <p:sldId id="341" r:id="rId11"/>
    <p:sldId id="319" r:id="rId12"/>
    <p:sldId id="322" r:id="rId13"/>
    <p:sldId id="335" r:id="rId14"/>
    <p:sldId id="321" r:id="rId15"/>
    <p:sldId id="320" r:id="rId16"/>
    <p:sldId id="325" r:id="rId17"/>
    <p:sldId id="330" r:id="rId18"/>
    <p:sldId id="333" r:id="rId19"/>
    <p:sldId id="334" r:id="rId20"/>
    <p:sldId id="315" r:id="rId21"/>
    <p:sldId id="326" r:id="rId22"/>
    <p:sldId id="318" r:id="rId23"/>
    <p:sldId id="328" r:id="rId24"/>
    <p:sldId id="313" r:id="rId25"/>
    <p:sldId id="317" r:id="rId26"/>
    <p:sldId id="314" r:id="rId27"/>
    <p:sldId id="344" r:id="rId28"/>
    <p:sldId id="345" r:id="rId29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0CB091-AEE6-4F5C-83D5-E11F9BA5B195}">
          <p14:sldIdLst>
            <p14:sldId id="312"/>
            <p14:sldId id="338"/>
            <p14:sldId id="339"/>
            <p14:sldId id="340"/>
            <p14:sldId id="342"/>
            <p14:sldId id="336"/>
            <p14:sldId id="343"/>
            <p14:sldId id="337"/>
            <p14:sldId id="329"/>
            <p14:sldId id="341"/>
            <p14:sldId id="319"/>
            <p14:sldId id="322"/>
            <p14:sldId id="335"/>
            <p14:sldId id="321"/>
            <p14:sldId id="320"/>
            <p14:sldId id="325"/>
            <p14:sldId id="330"/>
            <p14:sldId id="333"/>
            <p14:sldId id="334"/>
            <p14:sldId id="315"/>
            <p14:sldId id="326"/>
            <p14:sldId id="318"/>
            <p14:sldId id="328"/>
            <p14:sldId id="313"/>
            <p14:sldId id="317"/>
            <p14:sldId id="314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6398" autoAdjust="0"/>
    <p:restoredTop sz="94668" autoAdjust="0"/>
  </p:normalViewPr>
  <p:slideViewPr>
    <p:cSldViewPr>
      <p:cViewPr varScale="1">
        <p:scale>
          <a:sx n="84" d="100"/>
          <a:sy n="84" d="100"/>
        </p:scale>
        <p:origin x="-84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D73CD8-2020-4B52-8943-1DAC19546D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389265-E1BD-4564-AC44-200E0D8E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1B233-CCB8-4A6E-B661-A50060137EA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25E51-D3AF-424E-BE9F-BE99E15E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34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15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83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7151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1334"/>
            <a:ext cx="4040188" cy="336351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7151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51334"/>
            <a:ext cx="4041775" cy="336351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27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28650"/>
            <a:ext cx="3008313" cy="733425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8650"/>
            <a:ext cx="5111750" cy="3965972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03161"/>
            <a:ext cx="3008313" cy="3191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5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500"/>
            <a:ext cx="5486400" cy="2974181"/>
          </a:xfrm>
        </p:spPr>
        <p:txBody>
          <a:bodyPr/>
          <a:lstStyle>
            <a:lvl1pPr marL="0" indent="0">
              <a:buNone/>
              <a:defRPr sz="32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44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94AD3C-3D42-4B79-AAC3-838638B8EA08}" type="datetimeFigureOut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2B7E9F-DA16-45BB-95CA-2055719ABD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7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"/>
            <a:ext cx="6553200" cy="499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735331"/>
            <a:ext cx="8610600" cy="385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19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1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7750"/>
            <a:ext cx="9144000" cy="1102519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Global Palm Oil </a:t>
            </a:r>
            <a:br>
              <a:rPr lang="en-US" dirty="0"/>
            </a:br>
            <a:r>
              <a:rPr lang="en-US" dirty="0"/>
              <a:t>Market Outlook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Hightower</a:t>
            </a:r>
          </a:p>
        </p:txBody>
      </p:sp>
    </p:spTree>
    <p:extLst>
      <p:ext uri="{BB962C8B-B14F-4D97-AF65-F5344CB8AC3E}">
        <p14:creationId xmlns:p14="http://schemas.microsoft.com/office/powerpoint/2010/main" val="414684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A707B6-7ED9-4C79-9F8C-75962D6A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7282"/>
            <a:ext cx="7467600" cy="38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4E590A-AF4C-4020-B8BC-0EFC2736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57" y="737282"/>
            <a:ext cx="6385686" cy="38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7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807DD-971B-4E22-B9C1-C8E6506C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Most Needs Will Come From Record Soy Crush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D89685-F79F-4F28-A1E9-819BF405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60" y="666750"/>
            <a:ext cx="662644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7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AEB77E-F7AA-45CE-ACA4-37FC4F3C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37282"/>
            <a:ext cx="7162800" cy="38918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0BB5F93-8EB8-4B72-AA48-7400BF5F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Big Recovery 2021 if Virus Under Control</a:t>
            </a:r>
          </a:p>
        </p:txBody>
      </p:sp>
    </p:spTree>
    <p:extLst>
      <p:ext uri="{BB962C8B-B14F-4D97-AF65-F5344CB8AC3E}">
        <p14:creationId xmlns:p14="http://schemas.microsoft.com/office/powerpoint/2010/main" val="414849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C677C-F842-4F43-B4A0-875CEB4B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Demand Issues Bullish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21B861-F361-4A0F-802D-FA0D9E13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00" y="619834"/>
            <a:ext cx="6415599" cy="40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1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51487-A22A-4567-88B8-1BFB31E0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61BFDA-DD96-4DAD-858B-090B127B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37" y="619834"/>
            <a:ext cx="6407727" cy="40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65F16D-C09E-4E81-902A-45AA843A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11" y="742950"/>
            <a:ext cx="628177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631140"/>
            <a:ext cx="6934200" cy="41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5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Short-term forces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Declining palm production, recovery in energy and tightening stocks supported recent run-up</a:t>
            </a:r>
          </a:p>
          <a:p>
            <a:r>
              <a:rPr lang="en-US" dirty="0"/>
              <a:t>World palm prod expected to reach record in 2020/21, but stocks are expected to fall to 4-yr low, stocks/usage ratio to 13%, 33-yr low</a:t>
            </a:r>
          </a:p>
          <a:p>
            <a:r>
              <a:rPr lang="en-US" dirty="0"/>
              <a:t>Indonesia prod record high 5</a:t>
            </a:r>
            <a:r>
              <a:rPr lang="en-US" baseline="30000" dirty="0"/>
              <a:t>th</a:t>
            </a:r>
            <a:r>
              <a:rPr lang="en-US" dirty="0"/>
              <a:t> year in a row 2021</a:t>
            </a:r>
          </a:p>
          <a:p>
            <a:r>
              <a:rPr lang="en-US" dirty="0"/>
              <a:t>Record </a:t>
            </a:r>
            <a:r>
              <a:rPr lang="en-US" dirty="0" err="1"/>
              <a:t>soyoil</a:t>
            </a:r>
            <a:r>
              <a:rPr lang="en-US" dirty="0"/>
              <a:t> prod could help the market put in a significant peak in early 2021. </a:t>
            </a:r>
          </a:p>
        </p:txBody>
      </p:sp>
    </p:spTree>
    <p:extLst>
      <p:ext uri="{BB962C8B-B14F-4D97-AF65-F5344CB8AC3E}">
        <p14:creationId xmlns:p14="http://schemas.microsoft.com/office/powerpoint/2010/main" val="222312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China may not as much palm oil this year</a:t>
            </a:r>
          </a:p>
          <a:p>
            <a:r>
              <a:rPr lang="en-US" dirty="0"/>
              <a:t>Huge feed requirements in China, building crush capacity and boosting soybean imports. </a:t>
            </a:r>
          </a:p>
          <a:p>
            <a:r>
              <a:rPr lang="en-US" dirty="0"/>
              <a:t>An expanded crush means they will be producing more soybean oil, reduce </a:t>
            </a:r>
            <a:r>
              <a:rPr lang="en-US" dirty="0" err="1"/>
              <a:t>vegoil</a:t>
            </a:r>
            <a:r>
              <a:rPr lang="en-US" dirty="0"/>
              <a:t> import needs.</a:t>
            </a:r>
          </a:p>
          <a:p>
            <a:r>
              <a:rPr lang="en-US" dirty="0"/>
              <a:t>India’s veg oil imports year ending Oct were </a:t>
            </a:r>
            <a:r>
              <a:rPr lang="en-US" dirty="0" err="1"/>
              <a:t>est</a:t>
            </a:r>
            <a:r>
              <a:rPr lang="en-US" dirty="0"/>
              <a:t> at 13.5-13.6 </a:t>
            </a:r>
            <a:r>
              <a:rPr lang="en-US" dirty="0" err="1"/>
              <a:t>mmt</a:t>
            </a:r>
            <a:r>
              <a:rPr lang="en-US" dirty="0"/>
              <a:t>, down from 15.55 </a:t>
            </a:r>
            <a:r>
              <a:rPr lang="en-US" dirty="0" err="1"/>
              <a:t>mmt</a:t>
            </a:r>
            <a:r>
              <a:rPr lang="en-US" dirty="0"/>
              <a:t> previous 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 Another issue 2021 biodiesel consumption; took big hit first half of 2020.</a:t>
            </a:r>
          </a:p>
          <a:p>
            <a:r>
              <a:rPr lang="en-US" dirty="0"/>
              <a:t>La Niña, expected to bring favorable growing weather to SE Asia but too much rain/ virus employee issues short-term. </a:t>
            </a:r>
          </a:p>
        </p:txBody>
      </p:sp>
    </p:spTree>
    <p:extLst>
      <p:ext uri="{BB962C8B-B14F-4D97-AF65-F5344CB8AC3E}">
        <p14:creationId xmlns:p14="http://schemas.microsoft.com/office/powerpoint/2010/main" val="302911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xmlns="" id="{C0CE8100-08F1-46DA-8A57-E2E9301E2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42950"/>
            <a:ext cx="7696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correlation in $/ton since 2019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35" y="819150"/>
            <a:ext cx="7260365" cy="3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67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Spread Trade – Year to Date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645432"/>
            <a:ext cx="7986402" cy="40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5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Spread Trade - Last 3 Years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8" y="643272"/>
            <a:ext cx="7986402" cy="40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5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solid uptrend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3" y="643272"/>
            <a:ext cx="7628587" cy="40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9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Surge to 8-yr high; stocks to 3-yr 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6" y="633087"/>
            <a:ext cx="7628587" cy="40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92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Very volatile last 1 ½ years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3" y="611962"/>
            <a:ext cx="7628587" cy="40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19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54" y="819150"/>
            <a:ext cx="6935079" cy="37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58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29" y="750450"/>
            <a:ext cx="7177743" cy="38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20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8" y="750450"/>
            <a:ext cx="7177742" cy="38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7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xmlns="" id="{41896522-A458-41D2-B9AD-77306FFE7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42950"/>
            <a:ext cx="777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xmlns="" id="{8C13AD2D-00C3-474A-9361-23E40E757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49"/>
            <a:ext cx="8534400" cy="3886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721EF5-C5AC-48AF-B213-E121C0C5F1B3}"/>
              </a:ext>
            </a:extLst>
          </p:cNvPr>
          <p:cNvSpPr txBox="1"/>
          <p:nvPr/>
        </p:nvSpPr>
        <p:spPr>
          <a:xfrm>
            <a:off x="2514600" y="8953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Reserve Currency  Safe Haven Growth Leader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6F1681-9DB8-45E0-896E-C7FCA7F75266}"/>
              </a:ext>
            </a:extLst>
          </p:cNvPr>
          <p:cNvSpPr txBox="1"/>
          <p:nvPr/>
        </p:nvSpPr>
        <p:spPr>
          <a:xfrm>
            <a:off x="6096000" y="1733550"/>
            <a:ext cx="192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Citizen Tide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B466E049-F973-464D-940B-CDB7C2486CE0}"/>
              </a:ext>
            </a:extLst>
          </p:cNvPr>
          <p:cNvSpPr/>
          <p:nvPr/>
        </p:nvSpPr>
        <p:spPr>
          <a:xfrm>
            <a:off x="7848600" y="3562350"/>
            <a:ext cx="4572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6" y="666750"/>
            <a:ext cx="7936308" cy="38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6B489F27-590E-47A0-B683-AA24EABD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Goldman CITI Commodity Bull Market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3" y="750450"/>
            <a:ext cx="7936307" cy="38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5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4250"/>
            <a:ext cx="7936307" cy="38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4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EE3ED5B7-1B34-4B91-A3EE-23D536A75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2B92FE-3522-475C-A5DB-ADE29878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88" y="590550"/>
            <a:ext cx="7067896" cy="41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Production seasonally peaking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3200"/>
            <a:ext cx="7628587" cy="39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978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30030</TotalTime>
  <Words>242</Words>
  <Application>Microsoft Office PowerPoint</Application>
  <PresentationFormat>On-screen Show (16:9)</PresentationFormat>
  <Paragraphs>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 Global Palm Oil  Market Outlook </vt:lpstr>
      <vt:lpstr>PowerPoint Presentation</vt:lpstr>
      <vt:lpstr>PowerPoint Presentation</vt:lpstr>
      <vt:lpstr>PowerPoint Presentation</vt:lpstr>
      <vt:lpstr>PowerPoint Presentation</vt:lpstr>
      <vt:lpstr>Goldman CITI Commodity Bull Market</vt:lpstr>
      <vt:lpstr>PowerPoint Presentation</vt:lpstr>
      <vt:lpstr>PowerPoint Presentation</vt:lpstr>
      <vt:lpstr>Production seasonally peaking</vt:lpstr>
      <vt:lpstr>PowerPoint Presentation</vt:lpstr>
      <vt:lpstr>PowerPoint Presentation</vt:lpstr>
      <vt:lpstr>Most Needs Will Come From Record Soy Crush</vt:lpstr>
      <vt:lpstr>Big Recovery 2021 if Virus Under Control</vt:lpstr>
      <vt:lpstr>Long-Term Demand Issues Bullish</vt:lpstr>
      <vt:lpstr>PowerPoint Presentation</vt:lpstr>
      <vt:lpstr>PowerPoint Presentation</vt:lpstr>
      <vt:lpstr>PowerPoint Presentation</vt:lpstr>
      <vt:lpstr>Short-term forces</vt:lpstr>
      <vt:lpstr>More forces</vt:lpstr>
      <vt:lpstr>Strong correlation in $/ton since 2019</vt:lpstr>
      <vt:lpstr>Spread Trade – Year to Date</vt:lpstr>
      <vt:lpstr>Spread Trade - Last 3 Years</vt:lpstr>
      <vt:lpstr>Strong solid uptrend</vt:lpstr>
      <vt:lpstr>Surge to 8-yr high; stocks to 3-yr low</vt:lpstr>
      <vt:lpstr>Very volatile last 1 ½ years</vt:lpstr>
      <vt:lpstr>PowerPoint Presentation</vt:lpstr>
      <vt:lpstr>PowerPoint Presentation</vt:lpstr>
      <vt:lpstr>PowerPoint Presentation</vt:lpstr>
    </vt:vector>
  </TitlesOfParts>
  <Company>The Hightower report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Roggensack</dc:creator>
  <cp:lastModifiedBy>Data</cp:lastModifiedBy>
  <cp:revision>1587</cp:revision>
  <cp:lastPrinted>2020-10-28T17:00:35Z</cp:lastPrinted>
  <dcterms:created xsi:type="dcterms:W3CDTF">2018-03-21T17:59:35Z</dcterms:created>
  <dcterms:modified xsi:type="dcterms:W3CDTF">2020-12-14T13:17:56Z</dcterms:modified>
</cp:coreProperties>
</file>